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1" r:id="rId2"/>
  </p:sldMasterIdLst>
  <p:notesMasterIdLst>
    <p:notesMasterId r:id="rId27"/>
  </p:notesMasterIdLst>
  <p:sldIdLst>
    <p:sldId id="549" r:id="rId3"/>
    <p:sldId id="563" r:id="rId4"/>
    <p:sldId id="564" r:id="rId5"/>
    <p:sldId id="553" r:id="rId6"/>
    <p:sldId id="575" r:id="rId7"/>
    <p:sldId id="577" r:id="rId8"/>
    <p:sldId id="572" r:id="rId9"/>
    <p:sldId id="557" r:id="rId10"/>
    <p:sldId id="573" r:id="rId11"/>
    <p:sldId id="574" r:id="rId12"/>
    <p:sldId id="590" r:id="rId13"/>
    <p:sldId id="578" r:id="rId14"/>
    <p:sldId id="580" r:id="rId15"/>
    <p:sldId id="581" r:id="rId16"/>
    <p:sldId id="582" r:id="rId17"/>
    <p:sldId id="579" r:id="rId18"/>
    <p:sldId id="583" r:id="rId19"/>
    <p:sldId id="559" r:id="rId20"/>
    <p:sldId id="565" r:id="rId21"/>
    <p:sldId id="587" r:id="rId22"/>
    <p:sldId id="562" r:id="rId23"/>
    <p:sldId id="589" r:id="rId24"/>
    <p:sldId id="588" r:id="rId25"/>
    <p:sldId id="585" r:id="rId26"/>
  </p:sldIdLst>
  <p:sldSz cx="9144000" cy="6858000" type="screen4x3"/>
  <p:notesSz cx="6997700" cy="928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8AE313"/>
    <a:srgbClr val="79CE08"/>
    <a:srgbClr val="78C610"/>
    <a:srgbClr val="9DEE32"/>
    <a:srgbClr val="5FDE18"/>
    <a:srgbClr val="86EA0C"/>
    <a:srgbClr val="B40000"/>
    <a:srgbClr val="8A0000"/>
    <a:srgbClr val="1B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86" autoAdjust="0"/>
    <p:restoredTop sz="99459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75AAF1C-1AE0-4E67-B2B3-A786599980CB}" type="datetimeFigureOut">
              <a:rPr lang="es-CO" smtClean="0"/>
              <a:pPr/>
              <a:t>01/04/2016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DF9428C-432E-4D4F-B485-837D416E69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7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8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9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1F80-52F7-4FA7-81DE-35A3D3CFB6D5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0A75-CFD8-46CD-9E70-9FE5535D0F9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58C4-3B4E-4BEF-BA5B-1FF0E8B4623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614-0174-4DD1-9E37-E3423C46328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8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0D20-9603-4F9D-AAB3-CA9C5D3D5E56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CFE3-9590-460A-9754-9276F6077B6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0D10-3DA5-4F6C-A624-D663A209219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6910-21A4-472E-B6AA-4A4C99CACB1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7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7F81-DD34-4711-8827-AA4511A7417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391C-9B9B-4477-A8A5-AEFF3C80799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195D-311F-4ECB-B7C0-0A839E26F89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49E1-7205-4407-9A3A-E4B7182A49B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5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55F9-EE47-4C7A-9912-3FCCBF62B7E4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D3A-8838-42C8-9E93-6015BAC077B5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7C1E-304A-4D13-9F96-D5BD1121F71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F591-90B2-48EA-9106-36A5F32A1FB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5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6A69-B8EB-4E1B-8835-5E2DE9C799D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7E83-363D-41CF-9291-2F35BC03FBF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4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D372-6374-4BAD-BAC0-AAA8FD39EE6F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3598-1AC6-4136-A037-314401987F28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27C8-955F-45D0-B57D-6F6D70E1CEF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AD1F-2295-4F8E-BA80-FB21DA1AC26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6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F5E59-C1ED-44DC-95E8-D41E0406813C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01/04/2016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4FFB1-2E4B-42AD-BD6B-A760C2A1573C}" type="slidenum">
              <a:rPr lang="es-CO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8600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91680" y="2204864"/>
            <a:ext cx="612068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ESTADISTICAS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ALA FIJA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Y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ALA ROTATIVA</a:t>
            </a:r>
          </a:p>
        </p:txBody>
      </p:sp>
    </p:spTree>
    <p:extLst>
      <p:ext uri="{BB962C8B-B14F-4D97-AF65-F5344CB8AC3E}">
        <p14:creationId xmlns:p14="http://schemas.microsoft.com/office/powerpoint/2010/main" val="27997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626176"/>
          </a:xfrm>
        </p:spPr>
        <p:txBody>
          <a:bodyPr>
            <a:normAutofit fontScale="90000"/>
          </a:bodyPr>
          <a:lstStyle/>
          <a:p>
            <a:r>
              <a:rPr lang="es-ES_tradnl" sz="3600" b="1" dirty="0" smtClean="0">
                <a:solidFill>
                  <a:prstClr val="black"/>
                </a:solidFill>
              </a:rPr>
              <a:t>             ARCHIVO </a:t>
            </a:r>
            <a:r>
              <a:rPr lang="es-ES_tradnl" sz="3600" b="1" dirty="0">
                <a:solidFill>
                  <a:prstClr val="black"/>
                </a:solidFill>
              </a:rPr>
              <a:t>DE TRÁFICO DE AEROTAXIS</a:t>
            </a:r>
            <a:endParaRPr lang="es-CO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45" y="1808109"/>
            <a:ext cx="2932430" cy="9876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68357"/>
            <a:ext cx="8782220" cy="244827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39552" y="55892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El archivo debe ser nombrado de la forma  1GK122013.TAX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6189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752" y="1115639"/>
            <a:ext cx="8229600" cy="1296144"/>
          </a:xfrm>
        </p:spPr>
        <p:txBody>
          <a:bodyPr>
            <a:normAutofit/>
          </a:bodyPr>
          <a:lstStyle/>
          <a:p>
            <a:r>
              <a:rPr lang="es-ES_tradnl" sz="3200" b="1" dirty="0"/>
              <a:t>ARCHIVO DE TRÁFICO DE </a:t>
            </a:r>
            <a:r>
              <a:rPr lang="es-ES_tradnl" sz="3200" b="1" dirty="0" smtClean="0"/>
              <a:t>HELICOPTEROS</a:t>
            </a: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1403648" y="2276872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242392" y="299695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archivo de tráfico </a:t>
            </a:r>
            <a:r>
              <a:rPr lang="es-ES_tradn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helicópteros se 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 diligenciar mensualmente y se deben reportar cada uno de los vuelos realizados por la </a:t>
            </a:r>
            <a:r>
              <a:rPr lang="es-ES_tradn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 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el periodo reportado.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529" y="954487"/>
            <a:ext cx="8229600" cy="611052"/>
          </a:xfrm>
        </p:spPr>
        <p:txBody>
          <a:bodyPr>
            <a:normAutofit/>
          </a:bodyPr>
          <a:lstStyle/>
          <a:p>
            <a:r>
              <a:rPr lang="es-CO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s-C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ARCHIVO DE TRÁFICO DE HELICÓPTEROS</a:t>
            </a:r>
            <a:endParaRPr lang="es-CO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11 Rectángulo"/>
          <p:cNvSpPr/>
          <p:nvPr/>
        </p:nvSpPr>
        <p:spPr>
          <a:xfrm>
            <a:off x="179512" y="1565539"/>
            <a:ext cx="1358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9" y="2132856"/>
            <a:ext cx="866408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77" y="883326"/>
            <a:ext cx="8229600" cy="611052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ARCHIVO </a:t>
            </a:r>
            <a:r>
              <a:rPr lang="es-CO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TRÁFICO DE HELICÓPTEROS</a:t>
            </a:r>
          </a:p>
        </p:txBody>
      </p:sp>
      <p:sp>
        <p:nvSpPr>
          <p:cNvPr id="6" name="11 Rectángulo"/>
          <p:cNvSpPr/>
          <p:nvPr/>
        </p:nvSpPr>
        <p:spPr>
          <a:xfrm>
            <a:off x="84166" y="1772816"/>
            <a:ext cx="299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Variables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(Continuación)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92896"/>
            <a:ext cx="881045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07504" y="612486"/>
            <a:ext cx="8229600" cy="61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s-C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ARCHIVO DE TRÁFICO DE HELICÓPTEROS</a:t>
            </a:r>
            <a:endParaRPr lang="es-CO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19672" y="1340768"/>
            <a:ext cx="4968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 DEL ARCHIVO PLANO</a:t>
            </a:r>
            <a:endParaRPr lang="es-CO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44560"/>
            <a:ext cx="8332351" cy="40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843808" y="159363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ARCHIVO PLANO </a:t>
            </a:r>
          </a:p>
          <a:p>
            <a:pPr algn="ctr"/>
            <a:r>
              <a:rPr lang="es-CO" sz="1400" dirty="0" smtClean="0"/>
              <a:t>Empresa 1CE reporta información Octubre de 2013</a:t>
            </a:r>
            <a:endParaRPr lang="es-CO" sz="14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180528" y="982586"/>
            <a:ext cx="8229600" cy="61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s-CO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ARCHIVO DE TRÁFICO DE HELICÓPTEROS</a:t>
            </a:r>
            <a:endParaRPr lang="es-CO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6" y="2636912"/>
            <a:ext cx="9091574" cy="253447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5536" y="544522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El archivo debe ser nombrado de la forma  1CE102013.HEL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7734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" y="915109"/>
            <a:ext cx="9865096" cy="611052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ARCHIVO </a:t>
            </a:r>
            <a:r>
              <a:rPr lang="es-CO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TRÁFICO DE HELICÓPTEROS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1196752"/>
            <a:ext cx="2880320" cy="61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</a:t>
            </a:r>
            <a:endParaRPr lang="es-CO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12" y="1708010"/>
            <a:ext cx="9143999" cy="45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975357"/>
            <a:ext cx="8496944" cy="611052"/>
          </a:xfrm>
        </p:spPr>
        <p:txBody>
          <a:bodyPr>
            <a:normAutofit/>
          </a:bodyPr>
          <a:lstStyle/>
          <a:p>
            <a:r>
              <a:rPr lang="es-CO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s-CO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ARCHIVO </a:t>
            </a:r>
            <a:r>
              <a:rPr lang="es-CO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TRÁFICO DE HELICÓPTEROS</a:t>
            </a:r>
          </a:p>
        </p:txBody>
      </p:sp>
      <p:sp>
        <p:nvSpPr>
          <p:cNvPr id="5" name="11 Rectángulo"/>
          <p:cNvSpPr/>
          <p:nvPr/>
        </p:nvSpPr>
        <p:spPr>
          <a:xfrm>
            <a:off x="-36512" y="1700808"/>
            <a:ext cx="3561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/>
              <a:t>Plantilla Excel Diligenciada</a:t>
            </a:r>
            <a:endParaRPr lang="es-E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39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486775" cy="44577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79712" y="1124744"/>
            <a:ext cx="5688632" cy="310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ERRORES MAS COMUNES ARCHIVO PLANO</a:t>
            </a:r>
          </a:p>
        </p:txBody>
      </p:sp>
    </p:spTree>
    <p:extLst>
      <p:ext uri="{BB962C8B-B14F-4D97-AF65-F5344CB8AC3E}">
        <p14:creationId xmlns:p14="http://schemas.microsoft.com/office/powerpoint/2010/main" val="431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1268760"/>
            <a:ext cx="612068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2000" dirty="0" smtClean="0"/>
          </a:p>
          <a:p>
            <a:r>
              <a:rPr lang="es-C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ERRORES MAS COMUNES </a:t>
            </a:r>
            <a:r>
              <a:rPr lang="es-CO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</a:t>
            </a:r>
            <a:endParaRPr lang="es-CO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CO" sz="2000" b="1" dirty="0"/>
              <a:t/>
            </a:r>
            <a:br>
              <a:rPr lang="es-CO" sz="2000" b="1" dirty="0"/>
            </a:br>
            <a:endParaRPr lang="es-CO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7" y="2420888"/>
            <a:ext cx="8984383" cy="25475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9552" y="5221323"/>
            <a:ext cx="7344816" cy="3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Están </a:t>
            </a:r>
            <a:r>
              <a:rPr lang="es-CO" dirty="0"/>
              <a:t>enviando en un formato que no es de la </a:t>
            </a:r>
            <a:r>
              <a:rPr lang="es-CO" dirty="0" smtClean="0"/>
              <a:t>aeronáutica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6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Fundamento Legal</a:t>
            </a:r>
            <a:endParaRPr lang="es-CO" sz="3600" dirty="0"/>
          </a:p>
        </p:txBody>
      </p:sp>
      <p:sp>
        <p:nvSpPr>
          <p:cNvPr id="5" name="Rectángulo 4"/>
          <p:cNvSpPr/>
          <p:nvPr/>
        </p:nvSpPr>
        <p:spPr>
          <a:xfrm>
            <a:off x="467544" y="213285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/>
              <a:t>3.8. FORMULARIOS Y ESTADÍSTICAS</a:t>
            </a:r>
            <a:r>
              <a:rPr lang="es-CO" sz="2000" b="1" dirty="0" smtClean="0"/>
              <a:t>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b="1" dirty="0" smtClean="0"/>
              <a:t>3.8.1</a:t>
            </a:r>
            <a:r>
              <a:rPr lang="es-CO" sz="2000" b="1" dirty="0"/>
              <a:t>. ESTADÍSTICAS DE </a:t>
            </a:r>
            <a:r>
              <a:rPr lang="es-CO" sz="2000" b="1" dirty="0" smtClean="0"/>
              <a:t>OPERACIÓN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dirty="0"/>
              <a:t>Las personas dedicadas a actividades aéreas civiles y conexas, deberán enviar a la Oficina de Transporte Aéreo – Grupo de Estudios Sectoriales, la información sobre su actividad comercial en los formatos y formas establecidos para cada caso, así:</a:t>
            </a:r>
          </a:p>
        </p:txBody>
      </p:sp>
    </p:spTree>
    <p:extLst>
      <p:ext uri="{BB962C8B-B14F-4D97-AF65-F5344CB8AC3E}">
        <p14:creationId xmlns:p14="http://schemas.microsoft.com/office/powerpoint/2010/main" val="21447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1124744"/>
            <a:ext cx="838396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2000" dirty="0" smtClean="0"/>
          </a:p>
          <a:p>
            <a:r>
              <a:rPr lang="es-C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ERRORES MAS COMUNES PLANTILLA EXCEL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420888"/>
            <a:ext cx="9108504" cy="2113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25144"/>
            <a:ext cx="64293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229600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ÚLTIMO CUANDO LA INFORMACIÓN QUE SE VA A REPORTAR  DE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RIONEGRO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SIGLA CORRECTA ES (MDE) 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 </a:t>
            </a: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OLAYA HERRERA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MEDELLIN LA SIGLA CORRECTA ES (EOH)</a:t>
            </a:r>
            <a:b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FORTUL ARAUCA 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SIGLA CORRECTA ES A03</a:t>
            </a:r>
            <a:b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TOLEMAIDA- MELGAR 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SIGLA CORRECTA ES MLR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OPERE AL AEROPUERTO  </a:t>
            </a: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ROLDAN BETANCUR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SIGLA  CORRECTA   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</a:p>
        </p:txBody>
      </p:sp>
    </p:spTree>
    <p:extLst>
      <p:ext uri="{BB962C8B-B14F-4D97-AF65-F5344CB8AC3E}">
        <p14:creationId xmlns:p14="http://schemas.microsoft.com/office/powerpoint/2010/main" val="24015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67744" y="299695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Gracias por su atención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0251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Fundamento Legal</a:t>
            </a:r>
            <a:endParaRPr lang="es-CO" sz="3600" dirty="0"/>
          </a:p>
        </p:txBody>
      </p:sp>
      <p:sp>
        <p:nvSpPr>
          <p:cNvPr id="6" name="Rectángulo 5"/>
          <p:cNvSpPr/>
          <p:nvPr/>
        </p:nvSpPr>
        <p:spPr>
          <a:xfrm>
            <a:off x="323528" y="3789040"/>
            <a:ext cx="8474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e- </a:t>
            </a:r>
            <a:r>
              <a:rPr lang="es-CO" sz="2000" b="1" dirty="0"/>
              <a:t>Tráfico de Helicópteros</a:t>
            </a:r>
            <a:r>
              <a:rPr lang="es-CO" sz="2000" dirty="0"/>
              <a:t>: Estadísticas mensuales de pasajeros, correo y carga abordo; distancia, tiempo, matrícula, tipo de equipo y tipo de operación por vuelo y ruta. Este formato lo deben enviar dentro de los 10 primeros días calendario del mes siguiente al cual corresponde la información, las empresas aéreas que operen con este equipo.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2208" y="206084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/>
              <a:t>c- Tráfico aerotaxis: </a:t>
            </a:r>
            <a:r>
              <a:rPr lang="es-CO" sz="2000" dirty="0"/>
              <a:t>Estadísticas mensuales de pasajeros, correo y carga abordo; distancia, tiempo, matrícula y tipo de equipo por vuelo y ruta. Este formato lo deben enviar dentro de los 10 primeros días calendario del mes siguiente al cual corresponde la información, las empresas no regulares de pasajeros y carga Regionales y Aerotaxis.</a:t>
            </a:r>
          </a:p>
        </p:txBody>
      </p:sp>
    </p:spTree>
    <p:extLst>
      <p:ext uri="{BB962C8B-B14F-4D97-AF65-F5344CB8AC3E}">
        <p14:creationId xmlns:p14="http://schemas.microsoft.com/office/powerpoint/2010/main" val="32736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817111"/>
            <a:ext cx="8229600" cy="1296144"/>
          </a:xfrm>
        </p:spPr>
        <p:txBody>
          <a:bodyPr>
            <a:normAutofit/>
          </a:bodyPr>
          <a:lstStyle/>
          <a:p>
            <a:r>
              <a:rPr lang="es-ES_tradnl" sz="3200" b="1" dirty="0"/>
              <a:t>ARCHIVO DE TRÁFICO DE AEROTAXIS</a:t>
            </a: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1403648" y="2276872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179512" y="2113255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archivo de tráfico por aerotaxis se debe diligenciar mensualmente y se deben reportar cada uno de los vuelos realizados por la aerolínea durante el periodo reportado.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empresa debe reportar todos y cada uno de los trayectos efectuados conforme a la operación comercial, incluyendo los vuelos de traslado. </a:t>
            </a:r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deben incluirse los vuelos realizados en virtud del mantenimiento de las aeronaves, así como vuelos de prueba o vuelos de instrucción.</a:t>
            </a:r>
            <a:endParaRPr lang="es-CO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212" y="739256"/>
            <a:ext cx="8229600" cy="611052"/>
          </a:xfrm>
        </p:spPr>
        <p:txBody>
          <a:bodyPr>
            <a:normAutofit fontScale="90000"/>
          </a:bodyPr>
          <a:lstStyle/>
          <a:p>
            <a:r>
              <a:rPr lang="es-ES_tradnl" sz="3600" b="1" dirty="0">
                <a:solidFill>
                  <a:prstClr val="black"/>
                </a:solidFill>
              </a:rPr>
              <a:t>ARCHIVO DE TRÁFICO DE AEROTAXIS</a:t>
            </a:r>
            <a:endParaRPr lang="es-CO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11 Rectángulo"/>
          <p:cNvSpPr/>
          <p:nvPr/>
        </p:nvSpPr>
        <p:spPr>
          <a:xfrm>
            <a:off x="913178" y="1340768"/>
            <a:ext cx="128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9592" y="1772816"/>
            <a:ext cx="756084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CO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Sigla </a:t>
            </a: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empresa:</a:t>
            </a: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Sigla OACI con la cual se identifica la empresa ante las entidades aeronáuticas. </a:t>
            </a:r>
          </a:p>
          <a:p>
            <a:pPr algn="just">
              <a:spcAft>
                <a:spcPts val="0"/>
              </a:spcAft>
            </a:pP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-457200" algn="l"/>
              </a:tabLst>
            </a:pP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Fecha de la operación UTC</a:t>
            </a: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Fecha internacional (UTC) en la cual se ejecutó la operación (Día / Mes / Año)</a:t>
            </a:r>
          </a:p>
          <a:p>
            <a:pPr algn="just"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Hora de Operación UTC :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Hora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internacional UTC (Tiempo Universal Coordinado) en la cual se ejecutó la operación. Es importante mencionar que la hora UTC se calcula como la hora local en Colombia más cinco horas.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Se debe considerar como hora de la operación, la hora en la cual la aeronave inicia su movimiento por cualquier medio (calzos fuera) o la hora en que se inicia en el remolque inmediatamente precedente al despegue cuando este sea usado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Origen:</a:t>
            </a: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Corresponde a la sigla IATA del aeropuerto  donde se origina el trayecto</a:t>
            </a:r>
          </a:p>
          <a:p>
            <a:pPr algn="just"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Destino:</a:t>
            </a: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entiende como la sigla IATA del aeropuerto donde termina el trayecto</a:t>
            </a:r>
          </a:p>
          <a:p>
            <a:pPr algn="just"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Matricula: </a:t>
            </a:r>
            <a:r>
              <a:rPr lang="es-CO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Matricula de la aeronave con la cual se realiza la operación.</a:t>
            </a:r>
          </a:p>
          <a:p>
            <a:pPr algn="just">
              <a:spcAft>
                <a:spcPts val="0"/>
              </a:spcAft>
            </a:pPr>
            <a:endParaRPr lang="es-CO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29716"/>
            <a:ext cx="8229600" cy="611052"/>
          </a:xfrm>
        </p:spPr>
        <p:txBody>
          <a:bodyPr>
            <a:normAutofit fontScale="90000"/>
          </a:bodyPr>
          <a:lstStyle/>
          <a:p>
            <a:r>
              <a:rPr lang="es-ES_tradnl" sz="3600" b="1" dirty="0" smtClean="0">
                <a:solidFill>
                  <a:prstClr val="black"/>
                </a:solidFill>
              </a:rPr>
              <a:t> ARCHIVO </a:t>
            </a:r>
            <a:r>
              <a:rPr lang="es-ES_tradnl" sz="3600" b="1" dirty="0">
                <a:solidFill>
                  <a:prstClr val="black"/>
                </a:solidFill>
              </a:rPr>
              <a:t>DE TRÁFICO DE AEROTAXIS</a:t>
            </a:r>
            <a:endParaRPr lang="es-CO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2264" y="1946449"/>
            <a:ext cx="7244208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CO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O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 de Equipo: </a:t>
            </a:r>
            <a:r>
              <a:rPr lang="es-CO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Corresponde al código del tipo de equipo utilizado para realizar el respectivo trayecto debe diligenciarse conforme al documento 8643 de la OACI.</a:t>
            </a:r>
          </a:p>
          <a:p>
            <a:pPr algn="just">
              <a:spcAft>
                <a:spcPts val="0"/>
              </a:spcAft>
            </a:pPr>
            <a:endParaRPr lang="es-CO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Pasajeros abordo:</a:t>
            </a:r>
            <a:r>
              <a:rPr lang="es-CO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entiende como todos los pasajeros </a:t>
            </a:r>
            <a:r>
              <a:rPr lang="es-CO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son transportados en el correspondiente trayecto.</a:t>
            </a:r>
            <a:endParaRPr lang="es-CO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Carga a bordo: </a:t>
            </a:r>
            <a:r>
              <a:rPr lang="es-CO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 entenderse como el total carga transportada en el correspondiente trayecto. Debe reportarse en kilogramos.</a:t>
            </a:r>
            <a:endParaRPr lang="es-CO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Correo a bordo </a:t>
            </a:r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Correo a bordo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 Corresponde al total del correo en kilogramos transportado en el correspondiente trayecto. El correo incluye toda la correspondencia y otros objetos enviados por una administración postal para ser entregados a otra. Debe reportarse en kilogramos.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Horas Bloque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 Las horas bloque deben establecer el tiempo transcurrido “entre calzos” (es decir, a partir del momento en que el avión es remolcado y apartado de la puerta de embarque o en que el mismo inicia desde su puesto de estacionamiento el rodaje para el despegue, hasta el momento en que se detiene definitivamente en la puerta de embarque o puesto de estacionamiento después del aterrizaje).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1 Rectángulo"/>
          <p:cNvSpPr/>
          <p:nvPr/>
        </p:nvSpPr>
        <p:spPr>
          <a:xfrm>
            <a:off x="892606" y="1412776"/>
            <a:ext cx="299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Variables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(Continuación)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11052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prstClr val="black"/>
                </a:solidFill>
              </a:rPr>
              <a:t>        </a:t>
            </a:r>
            <a:r>
              <a:rPr lang="es-ES_tradnl" sz="3200" b="1" dirty="0">
                <a:solidFill>
                  <a:prstClr val="black"/>
                </a:solidFill>
              </a:rPr>
              <a:t>ARCHIVO DE TRÁFICO DE AEROTAXIS</a:t>
            </a:r>
            <a:endParaRPr lang="es-C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79512" y="1377788"/>
            <a:ext cx="2880320" cy="61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</a:t>
            </a:r>
            <a:endParaRPr lang="es-CO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78497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77572"/>
            <a:ext cx="8229600" cy="1023236"/>
          </a:xfrm>
        </p:spPr>
        <p:txBody>
          <a:bodyPr>
            <a:normAutofit/>
          </a:bodyPr>
          <a:lstStyle/>
          <a:p>
            <a:r>
              <a:rPr lang="es-CO" sz="3200" dirty="0"/>
              <a:t>Plantilla Excel D</a:t>
            </a:r>
            <a:r>
              <a:rPr lang="es-CO" sz="3200" dirty="0" smtClean="0"/>
              <a:t>iligenciada</a:t>
            </a:r>
            <a:endParaRPr lang="es-CO" sz="3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828600" y="66520"/>
            <a:ext cx="8229600" cy="61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prstClr val="black"/>
                </a:solidFill>
              </a:rPr>
              <a:t>     ARCHIVO </a:t>
            </a:r>
            <a:r>
              <a:rPr lang="es-ES_tradnl" sz="2800" b="1" dirty="0">
                <a:solidFill>
                  <a:prstClr val="black"/>
                </a:solidFill>
              </a:rPr>
              <a:t>DE TRÁFICO DE AEROTAXIS</a:t>
            </a:r>
            <a:endParaRPr lang="es-CO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0" y="1412776"/>
            <a:ext cx="8805664" cy="43204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0" y="5733256"/>
            <a:ext cx="830747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441" y="692696"/>
            <a:ext cx="8229600" cy="611052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s-ES_tradnl" sz="3000" b="1" dirty="0" smtClean="0">
                <a:solidFill>
                  <a:prstClr val="black"/>
                </a:solidFill>
                <a:ea typeface="+mn-ea"/>
                <a:cs typeface="+mn-cs"/>
              </a:rPr>
              <a:t>                   </a:t>
            </a:r>
            <a:r>
              <a:rPr lang="es-ES_tradnl" sz="3200" b="1" dirty="0" smtClean="0">
                <a:solidFill>
                  <a:prstClr val="black"/>
                </a:solidFill>
                <a:ea typeface="+mn-ea"/>
                <a:cs typeface="+mn-cs"/>
              </a:rPr>
              <a:t>ARCHIVO </a:t>
            </a:r>
            <a:r>
              <a:rPr lang="es-ES_tradnl" sz="3200" b="1" dirty="0">
                <a:solidFill>
                  <a:prstClr val="black"/>
                </a:solidFill>
                <a:ea typeface="+mn-ea"/>
                <a:cs typeface="+mn-cs"/>
              </a:rPr>
              <a:t>DE TRÁFICO DE AEROTAXIS</a:t>
            </a:r>
            <a:endParaRPr lang="es-CO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835669" y="1484784"/>
            <a:ext cx="4477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0"/>
              </a:spcAft>
            </a:pPr>
            <a:r>
              <a:rPr lang="es-ES_tradnl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 DEL ARCHIVO PLANO</a:t>
            </a:r>
            <a:endParaRPr lang="es-CO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8750095" cy="38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BD30595C5A8C4CBEBA3034900EE97C" ma:contentTypeVersion="3" ma:contentTypeDescription="Crear nuevo documento." ma:contentTypeScope="" ma:versionID="0ddac1800c83788a98ef6382fea0084c">
  <xsd:schema xmlns:xsd="http://www.w3.org/2001/XMLSchema" xmlns:xs="http://www.w3.org/2001/XMLSchema" xmlns:p="http://schemas.microsoft.com/office/2006/metadata/properties" xmlns:ns2="9481b3c0-3e7b-4120-88d9-4a89a83a161a" targetNamespace="http://schemas.microsoft.com/office/2006/metadata/properties" ma:root="true" ma:fieldsID="ded4d570078c47a69ae5dadb1d61d9dc" ns2:_="">
    <xsd:import namespace="9481b3c0-3e7b-4120-88d9-4a89a83a161a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Descripci_x00f3_n" minOccurs="0"/>
                <xsd:element ref="ns2:Filt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1b3c0-3e7b-4120-88d9-4a89a83a161a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Descripci_x00f3_n" ma:index="9" nillable="true" ma:displayName="Orden" ma:internalName="Descripci_x00f3_n">
      <xsd:simpleType>
        <xsd:restriction base="dms:Text">
          <xsd:maxLength value="255"/>
        </xsd:restriction>
      </xsd:simpleType>
    </xsd:element>
    <xsd:element name="Filtro" ma:index="10" nillable="true" ma:displayName="Filtro" ma:internalName="Filtr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9481b3c0-3e7b-4120-88d9-4a89a83a161a">PRESENTACIONES</Filtro>
    <Descripci_x00f3_n xmlns="9481b3c0-3e7b-4120-88d9-4a89a83a161a">02</Descripci_x00f3_n>
    <Formato xmlns="9481b3c0-3e7b-4120-88d9-4a89a83a161a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b150946a-e91e-41f5-8b47-a9dbc3d237ee">AEVVZYF6TF2M-988-12</_dlc_DocId>
    <_dlc_DocIdUrl xmlns="b150946a-e91e-41f5-8b47-a9dbc3d237ee">
      <Url>http://www.aerocivil.gov.co/AAeronautica/Estadisticas/Documentos-Soporte/Seminario-Taller/_layouts/DocIdRedir.aspx?ID=AEVVZYF6TF2M-988-12</Url>
      <Description>AEVVZYF6TF2M-988-12</Description>
    </_dlc_DocIdUrl>
  </documentManagement>
</p:properties>
</file>

<file path=customXml/itemProps1.xml><?xml version="1.0" encoding="utf-8"?>
<ds:datastoreItem xmlns:ds="http://schemas.openxmlformats.org/officeDocument/2006/customXml" ds:itemID="{4E159D4A-16FB-49C7-9E6D-57CBF8F15BAF}"/>
</file>

<file path=customXml/itemProps2.xml><?xml version="1.0" encoding="utf-8"?>
<ds:datastoreItem xmlns:ds="http://schemas.openxmlformats.org/officeDocument/2006/customXml" ds:itemID="{B55A9E4D-6E97-4798-9C78-270376EDD5D8}"/>
</file>

<file path=customXml/itemProps3.xml><?xml version="1.0" encoding="utf-8"?>
<ds:datastoreItem xmlns:ds="http://schemas.openxmlformats.org/officeDocument/2006/customXml" ds:itemID="{0B0595A2-3DEF-4968-AF5C-C46F33029A2E}"/>
</file>

<file path=customXml/itemProps4.xml><?xml version="1.0" encoding="utf-8"?>
<ds:datastoreItem xmlns:ds="http://schemas.openxmlformats.org/officeDocument/2006/customXml" ds:itemID="{B55A9E4D-6E97-4798-9C78-270376EDD5D8}"/>
</file>

<file path=docProps/app.xml><?xml version="1.0" encoding="utf-8"?>
<Properties xmlns="http://schemas.openxmlformats.org/officeDocument/2006/extended-properties" xmlns:vt="http://schemas.openxmlformats.org/officeDocument/2006/docPropsVTypes">
  <TotalTime>20057</TotalTime>
  <Words>440</Words>
  <Application>Microsoft Office PowerPoint</Application>
  <PresentationFormat>Presentación en pantalla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Futura LT Book</vt:lpstr>
      <vt:lpstr>Times New Roman</vt:lpstr>
      <vt:lpstr>1_Tema de Office</vt:lpstr>
      <vt:lpstr>Diseño personalizado</vt:lpstr>
      <vt:lpstr>Presentación de PowerPoint</vt:lpstr>
      <vt:lpstr>Fundamento Legal</vt:lpstr>
      <vt:lpstr>Fundamento Legal</vt:lpstr>
      <vt:lpstr>ARCHIVO DE TRÁFICO DE AEROTAXIS</vt:lpstr>
      <vt:lpstr>ARCHIVO DE TRÁFICO DE AEROTAXIS</vt:lpstr>
      <vt:lpstr> ARCHIVO DE TRÁFICO DE AEROTAXIS</vt:lpstr>
      <vt:lpstr>        ARCHIVO DE TRÁFICO DE AEROTAXIS</vt:lpstr>
      <vt:lpstr>Plantilla Excel Diligenciada</vt:lpstr>
      <vt:lpstr>                   ARCHIVO DE TRÁFICO DE AEROTAXIS</vt:lpstr>
      <vt:lpstr>             ARCHIVO DE TRÁFICO DE AEROTAXIS</vt:lpstr>
      <vt:lpstr>ARCHIVO DE TRÁFICO DE HELICOPTEROS</vt:lpstr>
      <vt:lpstr>           ARCHIVO DE TRÁFICO DE HELICÓPTEROS</vt:lpstr>
      <vt:lpstr>             ARCHIVO DE TRÁFICO DE HELICÓPTEROS</vt:lpstr>
      <vt:lpstr>Presentación de PowerPoint</vt:lpstr>
      <vt:lpstr>Presentación de PowerPoint</vt:lpstr>
      <vt:lpstr>ARCHIVO DE TRÁFICO DE HELICÓPTEROS</vt:lpstr>
      <vt:lpstr>          ARCHIVO DE TRÁFICO DE HELICÓPTEROS</vt:lpstr>
      <vt:lpstr>Presentación de PowerPoint</vt:lpstr>
      <vt:lpstr>Presentación de PowerPoint</vt:lpstr>
      <vt:lpstr>Presentación de PowerPoint</vt:lpstr>
      <vt:lpstr>POR ÚLTIMO CUANDO LA INFORMACIÓN QUE SE VA A REPORTAR  DE:  RIONEGRO LA SIGLA CORRECTA ES (MDE)   ENRIQUE OLAYA HERRERA MEDELLIN LA SIGLA CORRECTA ES (EOH) </vt:lpstr>
      <vt:lpstr>FORTUL ARAUCA LA SIGLA CORRECTA ES A03  TOLEMAIDA- MELGAR LA SIGLA CORRECTA ES MLR</vt:lpstr>
      <vt:lpstr>CUANDO SE OPERE AL AEROPUERTO   ANTONIO ROLDAN BETANCUR LA SIGLA  CORRECTA   ES  APO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Aerótaxis 2016</dc:title>
  <dc:creator>Ivana Leon;Todos;Administrador@aerocivil.gov.co;juliana.caldas@aerocivil.gov.co</dc:creator>
  <cp:lastModifiedBy>Sara Alexandra Ospina Marin</cp:lastModifiedBy>
  <cp:revision>714</cp:revision>
  <cp:lastPrinted>2014-08-25T13:50:13Z</cp:lastPrinted>
  <dcterms:created xsi:type="dcterms:W3CDTF">2013-02-19T14:47:56Z</dcterms:created>
  <dcterms:modified xsi:type="dcterms:W3CDTF">2016-04-01T16:26:53Z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be2ad5a0-1c2c-4668-8353-a254690c4fa9</vt:lpwstr>
  </property>
  <property fmtid="{D5CDD505-2E9C-101B-9397-08002B2CF9AE}" pid="3" name="ContentTypeId">
    <vt:lpwstr>0x010100EABD30595C5A8C4CBEBA3034900EE97C</vt:lpwstr>
  </property>
</Properties>
</file>